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9"/>
  </p:notesMasterIdLst>
  <p:sldIdLst>
    <p:sldId id="256" r:id="rId2"/>
    <p:sldId id="257" r:id="rId3"/>
    <p:sldId id="330" r:id="rId4"/>
    <p:sldId id="320" r:id="rId5"/>
    <p:sldId id="290" r:id="rId6"/>
    <p:sldId id="291" r:id="rId7"/>
    <p:sldId id="292" r:id="rId8"/>
    <p:sldId id="293" r:id="rId9"/>
    <p:sldId id="324" r:id="rId10"/>
    <p:sldId id="325" r:id="rId11"/>
    <p:sldId id="326" r:id="rId12"/>
    <p:sldId id="327" r:id="rId13"/>
    <p:sldId id="328" r:id="rId14"/>
    <p:sldId id="329" r:id="rId15"/>
    <p:sldId id="295" r:id="rId16"/>
    <p:sldId id="296" r:id="rId17"/>
    <p:sldId id="297" r:id="rId18"/>
    <p:sldId id="298" r:id="rId19"/>
    <p:sldId id="299" r:id="rId20"/>
    <p:sldId id="322" r:id="rId21"/>
    <p:sldId id="309" r:id="rId22"/>
    <p:sldId id="312" r:id="rId23"/>
    <p:sldId id="315" r:id="rId24"/>
    <p:sldId id="308" r:id="rId25"/>
    <p:sldId id="323" r:id="rId26"/>
    <p:sldId id="301" r:id="rId27"/>
    <p:sldId id="30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0903"/>
    <a:srgbClr val="569700"/>
    <a:srgbClr val="000000"/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4"/>
    <p:restoredTop sz="86067"/>
  </p:normalViewPr>
  <p:slideViewPr>
    <p:cSldViewPr snapToGrid="0">
      <p:cViewPr varScale="1">
        <p:scale>
          <a:sx n="134" d="100"/>
          <a:sy n="134" d="100"/>
        </p:scale>
        <p:origin x="14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D5087B1F-47B5-B559-E8E0-C16A3FD88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795437BC-D7B0-53A7-BA4C-FBFD247163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</a:t>
            </a: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AF10269D-CDC5-9D8B-E598-688FA54BC3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2910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4DE08207-037E-5FE3-28D5-85EBBDA79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68DC3118-F957-EF05-3CCF-F0D0ED0D3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3B8FF392-5D93-2A22-CB7D-D9090E8E1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9890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FEB33804-4CDE-679B-EC7F-8ACB9997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5BF4B265-3EE8-69F3-CEBA-EDE8B49C72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7CF79E33-9C7D-C3FB-6F0B-B64914341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376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C2AB249A-34E5-A0C4-F071-8B99EE27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47778466-ECD1-A7C8-8DB5-EE8B4E2DC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HSV/L (Hue-Saturation-Value/Lightness)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BFD2B9C9-F0C7-BFE0-AC19-4EC295917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444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43C4BEB2-7C5A-740F-83E3-3E41C851E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C69FEB30-0DFF-559E-2352-BE215C3CD4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HSV/L (Hue-Saturation-Value/Lightness)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D3FFB65B-6E15-2395-B8A3-E551822185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6515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>
          <a:extLst>
            <a:ext uri="{FF2B5EF4-FFF2-40B4-BE49-F238E27FC236}">
              <a16:creationId xmlns:a16="http://schemas.microsoft.com/office/drawing/2014/main" id="{A05E4DCF-B0E2-BAD7-D1B0-F4582FB22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>
            <a:extLst>
              <a:ext uri="{FF2B5EF4-FFF2-40B4-BE49-F238E27FC236}">
                <a16:creationId xmlns:a16="http://schemas.microsoft.com/office/drawing/2014/main" id="{ED74EAA5-C756-4C24-7A01-0BBB281E5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Given </a:t>
            </a:r>
            <a:endParaRPr dirty="0"/>
          </a:p>
        </p:txBody>
      </p:sp>
      <p:sp>
        <p:nvSpPr>
          <p:cNvPr id="697" name="Google Shape;697;p51:notes">
            <a:extLst>
              <a:ext uri="{FF2B5EF4-FFF2-40B4-BE49-F238E27FC236}">
                <a16:creationId xmlns:a16="http://schemas.microsoft.com/office/drawing/2014/main" id="{03143F0B-520C-1E47-878A-1376F14DA3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222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Color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926061C8-9F47-DE74-0BE8-80A621A69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8C80-8C3C-5E67-AF9F-72905A3B497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RGB</a:t>
            </a:r>
          </a:p>
        </p:txBody>
      </p:sp>
      <p:pic>
        <p:nvPicPr>
          <p:cNvPr id="3" name="Google Shape;99;p14">
            <a:extLst>
              <a:ext uri="{FF2B5EF4-FFF2-40B4-BE49-F238E27FC236}">
                <a16:creationId xmlns:a16="http://schemas.microsoft.com/office/drawing/2014/main" id="{75C1EC0F-C82D-C56A-EC06-50EF8308776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572" y="1932154"/>
            <a:ext cx="3766644" cy="299369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1;p14">
            <a:extLst>
              <a:ext uri="{FF2B5EF4-FFF2-40B4-BE49-F238E27FC236}">
                <a16:creationId xmlns:a16="http://schemas.microsoft.com/office/drawing/2014/main" id="{9B1599BC-BCAE-D44E-ABC2-51E6847D3C3D}"/>
              </a:ext>
            </a:extLst>
          </p:cNvPr>
          <p:cNvSpPr txBox="1"/>
          <p:nvPr/>
        </p:nvSpPr>
        <p:spPr>
          <a:xfrm>
            <a:off x="7524763" y="629843"/>
            <a:ext cx="3886217" cy="804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/>
            <a:r>
              <a:rPr lang="en-US" sz="2400" b="1" dirty="0">
                <a:solidFill>
                  <a:schemeClr val="dk1"/>
                </a:solidFill>
                <a:ea typeface="Calibri"/>
                <a:sym typeface="Calibri"/>
              </a:rPr>
              <a:t>Issues</a:t>
            </a:r>
            <a:endParaRPr sz="2400" b="1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sym typeface="Calibri"/>
              </a:rPr>
              <a:t>Distance between colors nowhere near how we perceive differences</a:t>
            </a:r>
            <a:endParaRPr lang="en-US" sz="2400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>
        <p:nvSpPr>
          <p:cNvPr id="5" name="Google Shape;101;p14">
            <a:extLst>
              <a:ext uri="{FF2B5EF4-FFF2-40B4-BE49-F238E27FC236}">
                <a16:creationId xmlns:a16="http://schemas.microsoft.com/office/drawing/2014/main" id="{94FE6E49-8EDC-7F06-3542-628C6C4540D5}"/>
              </a:ext>
            </a:extLst>
          </p:cNvPr>
          <p:cNvSpPr txBox="1"/>
          <p:nvPr/>
        </p:nvSpPr>
        <p:spPr>
          <a:xfrm>
            <a:off x="7524763" y="2839698"/>
            <a:ext cx="4870956" cy="348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A: (5, 7, 15)		B: (15, 17, 25)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rgb</a:t>
            </a:r>
            <a:r>
              <a:rPr lang="en-US" sz="2400" dirty="0"/>
              <a:t>(0, 128, 0) 		</a:t>
            </a:r>
            <a:r>
              <a:rPr lang="en-US" sz="2400" dirty="0" err="1"/>
              <a:t>rgb</a:t>
            </a:r>
            <a:r>
              <a:rPr lang="en-US" sz="2400" dirty="0"/>
              <a:t>(10, 138, 10)</a:t>
            </a: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 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/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rgb</a:t>
            </a:r>
            <a:r>
              <a:rPr lang="en-US" sz="2400" dirty="0"/>
              <a:t>(128, 0, 0) 		 </a:t>
            </a:r>
            <a:r>
              <a:rPr lang="en-US" sz="2400" dirty="0" err="1"/>
              <a:t>rgb</a:t>
            </a:r>
            <a:r>
              <a:rPr lang="en-US" sz="2400" dirty="0"/>
              <a:t>(138, 10, 10) 		</a:t>
            </a: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B57DA-6B9B-4815-6930-1903042C2B5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80" y="4417480"/>
            <a:ext cx="6858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20C49-115D-1133-CFD4-DD903118816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80" y="5658393"/>
            <a:ext cx="685800" cy="685800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B937825D-61FE-ADB8-5A26-72BADCAFE95D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07" y="4417480"/>
            <a:ext cx="685800" cy="685800"/>
          </a:xfrm>
          <a:prstGeom prst="rect">
            <a:avLst/>
          </a:prstGeom>
        </p:spPr>
      </p:pic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207ACBC3-E8B7-2C5F-C453-1D9FE6AD4EEC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07" y="56438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3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F808C702-70E4-2D3B-096D-F22DFB271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76ED-5EC9-1D5A-9D59-8CF097C7DBE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HSV/L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FAA58A-67A5-F12E-FB12-929FA5503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1" t="14917" r="7340"/>
          <a:stretch/>
        </p:blipFill>
        <p:spPr>
          <a:xfrm>
            <a:off x="3567010" y="1892400"/>
            <a:ext cx="4668488" cy="284841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00BD9C-8C1F-64FC-0CBA-D070D2D5ADE5}"/>
              </a:ext>
            </a:extLst>
          </p:cNvPr>
          <p:cNvSpPr txBox="1"/>
          <p:nvPr/>
        </p:nvSpPr>
        <p:spPr>
          <a:xfrm>
            <a:off x="8489566" y="1346936"/>
            <a:ext cx="305151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Hue</a:t>
            </a:r>
            <a:r>
              <a:rPr lang="en-US" sz="2400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Pure colors (not mixed with white or black) 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Saturation</a:t>
            </a:r>
            <a:r>
              <a:rPr lang="en-US" sz="2400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Amount of white mixed with pure color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Value/Lightness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Amount of black mixed with pure color </a:t>
            </a:r>
          </a:p>
        </p:txBody>
      </p:sp>
    </p:spTree>
    <p:extLst>
      <p:ext uri="{BB962C8B-B14F-4D97-AF65-F5344CB8AC3E}">
        <p14:creationId xmlns:p14="http://schemas.microsoft.com/office/powerpoint/2010/main" val="5367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52315D8E-94FD-5CD7-CD95-F515DBB1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DCA77-10AD-1DCD-7F94-B6492F731DA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HSV/L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B888AD-8C8B-0BAB-6418-99CD3369D6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21" t="14917" r="7340"/>
          <a:stretch/>
        </p:blipFill>
        <p:spPr>
          <a:xfrm>
            <a:off x="3207895" y="2197169"/>
            <a:ext cx="4022899" cy="2454517"/>
          </a:xfrm>
          <a:prstGeom prst="rect">
            <a:avLst/>
          </a:prstGeom>
          <a:noFill/>
        </p:spPr>
      </p:pic>
      <p:sp>
        <p:nvSpPr>
          <p:cNvPr id="3" name="Google Shape;101;p14">
            <a:extLst>
              <a:ext uri="{FF2B5EF4-FFF2-40B4-BE49-F238E27FC236}">
                <a16:creationId xmlns:a16="http://schemas.microsoft.com/office/drawing/2014/main" id="{0394890D-DB98-8D75-8EB8-58E03D4FAD93}"/>
              </a:ext>
            </a:extLst>
          </p:cNvPr>
          <p:cNvSpPr txBox="1"/>
          <p:nvPr/>
        </p:nvSpPr>
        <p:spPr>
          <a:xfrm>
            <a:off x="7665440" y="718479"/>
            <a:ext cx="4273641" cy="804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/>
            <a:r>
              <a:rPr lang="en-US" sz="2400" b="1" dirty="0">
                <a:solidFill>
                  <a:schemeClr val="dk1"/>
                </a:solidFill>
                <a:ea typeface="Calibri"/>
                <a:sym typeface="Calibri"/>
              </a:rPr>
              <a:t>Issues</a:t>
            </a:r>
            <a:endParaRPr sz="2400" b="1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sym typeface="Calibri"/>
              </a:rPr>
              <a:t>Distance between colors is closer, but not identical to how we perceive differences</a:t>
            </a:r>
            <a:endParaRPr lang="en-US" sz="2400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>
        <p:nvSpPr>
          <p:cNvPr id="4" name="Google Shape;101;p14">
            <a:extLst>
              <a:ext uri="{FF2B5EF4-FFF2-40B4-BE49-F238E27FC236}">
                <a16:creationId xmlns:a16="http://schemas.microsoft.com/office/drawing/2014/main" id="{4FB4E668-2DCD-9650-90AE-881747B2FB86}"/>
              </a:ext>
            </a:extLst>
          </p:cNvPr>
          <p:cNvSpPr txBox="1"/>
          <p:nvPr/>
        </p:nvSpPr>
        <p:spPr>
          <a:xfrm>
            <a:off x="7230794" y="2928334"/>
            <a:ext cx="5305602" cy="348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A: (5, 7, 15)			B: (15, 17, 25)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hsv</a:t>
            </a:r>
            <a:r>
              <a:rPr lang="en-US" sz="2400" dirty="0"/>
              <a:t>(120, 100, 50)  	</a:t>
            </a:r>
            <a:r>
              <a:rPr lang="en-US" sz="2400" dirty="0" err="1"/>
              <a:t>hsv</a:t>
            </a:r>
            <a:r>
              <a:rPr lang="en-US" sz="2400" dirty="0"/>
              <a:t>(130, 110, 60)</a:t>
            </a: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 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/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 err="1"/>
              <a:t>hsv</a:t>
            </a:r>
            <a:r>
              <a:rPr lang="en-US" sz="2400" dirty="0"/>
              <a:t>(0, 100, 50) 	</a:t>
            </a:r>
            <a:r>
              <a:rPr lang="en-US" sz="2400" dirty="0" err="1"/>
              <a:t>hsv</a:t>
            </a:r>
            <a:r>
              <a:rPr lang="en-US" sz="2400" dirty="0"/>
              <a:t>(10, 110, 60)</a:t>
            </a: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8B0F1-FB3F-2F16-B499-E3FF596B080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97" y="4560918"/>
            <a:ext cx="685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200D33-D498-F713-505F-7246C5C6E05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97" y="5766489"/>
            <a:ext cx="685800" cy="6858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87554007-EA53-595A-78A8-C5523EEFB4AF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70" y="4560918"/>
            <a:ext cx="685800" cy="685800"/>
          </a:xfrm>
          <a:prstGeom prst="rect">
            <a:avLst/>
          </a:prstGeom>
        </p:spPr>
      </p:pic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2274CAFA-90F7-4337-9B0B-DEB778D7FC9B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870" y="5766489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79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DA1C68D9-E7A7-58EE-E8EB-9DD1C5C1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39EE-FCE9-D119-B611-5F3A7BCE28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CIELAB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57218D-5B60-7BE2-3EF3-93F4F46DA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849" y="1876875"/>
            <a:ext cx="3221392" cy="31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D31B5F-D96F-A0D5-9D82-DA11EC491528}"/>
              </a:ext>
            </a:extLst>
          </p:cNvPr>
          <p:cNvSpPr txBox="1"/>
          <p:nvPr/>
        </p:nvSpPr>
        <p:spPr>
          <a:xfrm>
            <a:off x="7272997" y="2303539"/>
            <a:ext cx="43665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7200"/>
            </a:pPr>
            <a:r>
              <a:rPr lang="en-US" sz="2400" b="1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L*</a:t>
            </a:r>
            <a:r>
              <a:rPr lang="en-US" sz="2400" cap="small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Perceptual lightness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a*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unique color (red – green)</a:t>
            </a:r>
          </a:p>
          <a:p>
            <a:pPr algn="l">
              <a:defRPr sz="7200"/>
            </a:pP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algn="l">
              <a:defRPr sz="7200"/>
            </a:pPr>
            <a:r>
              <a:rPr lang="en-US" sz="2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b*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= unique color (blue – yellow)</a:t>
            </a:r>
          </a:p>
        </p:txBody>
      </p:sp>
    </p:spTree>
    <p:extLst>
      <p:ext uri="{BB962C8B-B14F-4D97-AF65-F5344CB8AC3E}">
        <p14:creationId xmlns:p14="http://schemas.microsoft.com/office/powerpoint/2010/main" val="935587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A03DFC49-E760-03CC-1A21-373A657F9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48B7-2116-291B-7685-B62476AE3E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CIELAB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1F82E5-D867-D3DF-0F39-610D2F12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61" y="470106"/>
            <a:ext cx="3221392" cy="310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1;p14">
            <a:extLst>
              <a:ext uri="{FF2B5EF4-FFF2-40B4-BE49-F238E27FC236}">
                <a16:creationId xmlns:a16="http://schemas.microsoft.com/office/drawing/2014/main" id="{CDCEB6BD-FBC6-4622-0117-A1EA78F9726D}"/>
              </a:ext>
            </a:extLst>
          </p:cNvPr>
          <p:cNvSpPr txBox="1"/>
          <p:nvPr/>
        </p:nvSpPr>
        <p:spPr>
          <a:xfrm>
            <a:off x="6865034" y="718479"/>
            <a:ext cx="5074047" cy="804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/>
            <a:r>
              <a:rPr lang="en-US" sz="2400" b="1" dirty="0">
                <a:solidFill>
                  <a:schemeClr val="dk1"/>
                </a:solidFill>
                <a:ea typeface="Calibri"/>
                <a:sym typeface="Calibri"/>
              </a:rPr>
              <a:t>Issues</a:t>
            </a:r>
            <a:endParaRPr sz="2400" b="1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sym typeface="Calibri"/>
              </a:rPr>
              <a:t>Given numerical change corresponds to perceived change in color, but is computationally complex </a:t>
            </a:r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57250" indent="-857250" algn="l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sp>
        <p:nvSpPr>
          <p:cNvPr id="4" name="Google Shape;101;p14">
            <a:extLst>
              <a:ext uri="{FF2B5EF4-FFF2-40B4-BE49-F238E27FC236}">
                <a16:creationId xmlns:a16="http://schemas.microsoft.com/office/drawing/2014/main" id="{D29DBEBF-371D-A3A3-0AD1-242AE24AAF79}"/>
              </a:ext>
            </a:extLst>
          </p:cNvPr>
          <p:cNvSpPr txBox="1"/>
          <p:nvPr/>
        </p:nvSpPr>
        <p:spPr>
          <a:xfrm>
            <a:off x="4656407" y="3673922"/>
            <a:ext cx="7268126" cy="348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algn="l">
              <a:buClr>
                <a:schemeClr val="dk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Calibri"/>
                <a:sym typeface="Calibri"/>
              </a:rPr>
              <a:t>A: (5, 7, 15)			B: (15, 17, 25)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lab(46.05, -51.55, 49.76)  		 lab(56.05, -41.55, 59.76)</a:t>
            </a:r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 </a:t>
            </a:r>
          </a:p>
          <a:p>
            <a:pPr algn="l">
              <a:buClr>
                <a:schemeClr val="dk1"/>
              </a:buClr>
              <a:buSzPct val="100000"/>
            </a:pPr>
            <a:endParaRPr lang="en-US" sz="2400" dirty="0"/>
          </a:p>
          <a:p>
            <a:pPr algn="l">
              <a:buClr>
                <a:schemeClr val="dk1"/>
              </a:buClr>
              <a:buSzPct val="100000"/>
            </a:pPr>
            <a:r>
              <a:rPr lang="en-US" sz="2400" dirty="0"/>
              <a:t>lab(25.42, 47.91, 37.91) 		 lab(35.42, 57.91, 47.91) </a:t>
            </a:r>
            <a:endParaRPr lang="en-US" sz="2400" dirty="0">
              <a:solidFill>
                <a:schemeClr val="dk1"/>
              </a:solidFill>
              <a:ea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4F3F-726B-63A2-1639-81B7475CD5D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34" y="4856339"/>
            <a:ext cx="6858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5D926-35B3-12D1-5B3A-65C37821174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34" y="6061910"/>
            <a:ext cx="685800" cy="6858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9AECE458-AC2A-4DB6-D3DC-939FBF1EFE61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55" y="4856339"/>
            <a:ext cx="685800" cy="685800"/>
          </a:xfrm>
          <a:prstGeom prst="rect">
            <a:avLst/>
          </a:prstGeom>
          <a:solidFill>
            <a:srgbClr val="569700"/>
          </a:solidFill>
        </p:spPr>
      </p:pic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57DECA86-A04F-69BD-58B0-8159263843A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55" y="6061910"/>
            <a:ext cx="685800" cy="685800"/>
          </a:xfrm>
          <a:prstGeom prst="rect">
            <a:avLst/>
          </a:prstGeom>
          <a:solidFill>
            <a:srgbClr val="AA0903"/>
          </a:solidFill>
        </p:spPr>
      </p:pic>
    </p:spTree>
    <p:extLst>
      <p:ext uri="{BB962C8B-B14F-4D97-AF65-F5344CB8AC3E}">
        <p14:creationId xmlns:p14="http://schemas.microsoft.com/office/powerpoint/2010/main" val="349572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Nice job on the mid-semester project!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How was reading an academic paper?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What did you learn from looking at VA systems?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palettes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8"/>
          <p:cNvSpPr txBox="1">
            <a:spLocks noGrp="1"/>
          </p:cNvSpPr>
          <p:nvPr>
            <p:ph type="body" idx="1"/>
          </p:nvPr>
        </p:nvSpPr>
        <p:spPr>
          <a:xfrm>
            <a:off x="3610707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-539" t="13627" r="66391" b="58329"/>
          <a:stretch/>
        </p:blipFill>
        <p:spPr>
          <a:xfrm>
            <a:off x="3821723" y="1369964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9" name="Google Shape;869;p119">
            <a:extLst>
              <a:ext uri="{FF2B5EF4-FFF2-40B4-BE49-F238E27FC236}">
                <a16:creationId xmlns:a16="http://schemas.microsoft.com/office/drawing/2014/main" id="{415EA4D4-9750-2616-9E25-93ADB562FD46}"/>
              </a:ext>
            </a:extLst>
          </p:cNvPr>
          <p:cNvSpPr txBox="1">
            <a:spLocks/>
          </p:cNvSpPr>
          <p:nvPr/>
        </p:nvSpPr>
        <p:spPr>
          <a:xfrm>
            <a:off x="7753643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lang="en-US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70;p119">
            <a:extLst>
              <a:ext uri="{FF2B5EF4-FFF2-40B4-BE49-F238E27FC236}">
                <a16:creationId xmlns:a16="http://schemas.microsoft.com/office/drawing/2014/main" id="{14A2EC9D-90A8-4524-C0B7-474B82D00F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2549" t="14746" r="33302" b="57211"/>
          <a:stretch/>
        </p:blipFill>
        <p:spPr>
          <a:xfrm>
            <a:off x="7753643" y="1720803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8;p120">
            <a:extLst>
              <a:ext uri="{FF2B5EF4-FFF2-40B4-BE49-F238E27FC236}">
                <a16:creationId xmlns:a16="http://schemas.microsoft.com/office/drawing/2014/main" id="{F61138A2-08FB-8DF1-842D-393884444CCB}"/>
              </a:ext>
            </a:extLst>
          </p:cNvPr>
          <p:cNvSpPr txBox="1">
            <a:spLocks/>
          </p:cNvSpPr>
          <p:nvPr/>
        </p:nvSpPr>
        <p:spPr>
          <a:xfrm>
            <a:off x="5787524" y="2754923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</a:p>
        </p:txBody>
      </p:sp>
      <p:pic>
        <p:nvPicPr>
          <p:cNvPr id="12" name="Google Shape;879;p120">
            <a:extLst>
              <a:ext uri="{FF2B5EF4-FFF2-40B4-BE49-F238E27FC236}">
                <a16:creationId xmlns:a16="http://schemas.microsoft.com/office/drawing/2014/main" id="{7727C180-4FD7-5893-3A45-296B13FA35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7521" t="13514" r="-1668" b="58442"/>
          <a:stretch/>
        </p:blipFill>
        <p:spPr>
          <a:xfrm>
            <a:off x="5787524" y="3745524"/>
            <a:ext cx="3932238" cy="28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fact: “colorblindness”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5DD561-30EA-E6E8-CEB2-87B8DEB50B87}"/>
              </a:ext>
            </a:extLst>
          </p:cNvPr>
          <p:cNvSpPr/>
          <p:nvPr/>
        </p:nvSpPr>
        <p:spPr>
          <a:xfrm>
            <a:off x="4213573" y="6096000"/>
            <a:ext cx="6611816" cy="7428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should we use each type of color palette?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Open a dataset of your choosing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Build two visualizations on this dataset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tells the “real” story in the data (as you understand it), using color to represent at least one variable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uses color in an intentionally misleading way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Mini-lab: color tricks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1CADF-54F5-8207-117C-105CB6B5D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50E4-5FA3-F20A-4B53-BFF95A428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ED63B-8CDD-9225-044D-51E98B90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Color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How we see it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Spaces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Phenomenon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Pallets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Lab </a:t>
            </a:r>
          </a:p>
        </p:txBody>
      </p:sp>
    </p:spTree>
    <p:extLst>
      <p:ext uri="{BB962C8B-B14F-4D97-AF65-F5344CB8AC3E}">
        <p14:creationId xmlns:p14="http://schemas.microsoft.com/office/powerpoint/2010/main" val="257380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Flashback: Mapping to visual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  <p:sp>
        <p:nvSpPr>
          <p:cNvPr id="4" name="Google Shape;651;p46">
            <a:extLst>
              <a:ext uri="{FF2B5EF4-FFF2-40B4-BE49-F238E27FC236}">
                <a16:creationId xmlns:a16="http://schemas.microsoft.com/office/drawing/2014/main" id="{47E784A5-7AB2-7D37-C87E-FB796167504F}"/>
              </a:ext>
            </a:extLst>
          </p:cNvPr>
          <p:cNvSpPr/>
          <p:nvPr/>
        </p:nvSpPr>
        <p:spPr>
          <a:xfrm>
            <a:off x="3807261" y="3796676"/>
            <a:ext cx="6622199" cy="1165116"/>
          </a:xfrm>
          <a:prstGeom prst="rect">
            <a:avLst/>
          </a:prstGeom>
          <a:noFill/>
          <a:ln w="57150" cap="flat" cmpd="sng">
            <a:solidFill>
              <a:srgbClr val="D253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pic>
        <p:nvPicPr>
          <p:cNvPr id="3" name="Picture 2" descr="How Do We See Light? | Ask A Biologist">
            <a:extLst>
              <a:ext uri="{FF2B5EF4-FFF2-40B4-BE49-F238E27FC236}">
                <a16:creationId xmlns:a16="http://schemas.microsoft.com/office/drawing/2014/main" id="{E4E370ED-1A5C-D572-E6F5-F11C8FE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23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ow Do We See Light? | Ask A Biologist">
            <a:extLst>
              <a:ext uri="{FF2B5EF4-FFF2-40B4-BE49-F238E27FC236}">
                <a16:creationId xmlns:a16="http://schemas.microsoft.com/office/drawing/2014/main" id="{DA71E076-1F5F-9F21-C6DA-7D8FF70D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7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4339-2EF5-B569-E168-C91E69D4A6FE}"/>
              </a:ext>
            </a:extLst>
          </p:cNvPr>
          <p:cNvSpPr txBox="1"/>
          <p:nvPr/>
        </p:nvSpPr>
        <p:spPr>
          <a:xfrm>
            <a:off x="7493977" y="64183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D0F7A5E-F5CC-3312-AB62-7643AAB1DB84}"/>
              </a:ext>
            </a:extLst>
          </p:cNvPr>
          <p:cNvSpPr/>
          <p:nvPr/>
        </p:nvSpPr>
        <p:spPr>
          <a:xfrm>
            <a:off x="9729216" y="356288"/>
            <a:ext cx="1816608" cy="365760"/>
          </a:xfrm>
          <a:prstGeom prst="wedgeRoundRectCallout">
            <a:avLst>
              <a:gd name="adj1" fmla="val 33567"/>
              <a:gd name="adj2" fmla="val 20249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6 million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84407A-548E-A552-E359-97DD55CE34FB}"/>
              </a:ext>
            </a:extLst>
          </p:cNvPr>
          <p:cNvSpPr/>
          <p:nvPr/>
        </p:nvSpPr>
        <p:spPr>
          <a:xfrm>
            <a:off x="10251426" y="2361872"/>
            <a:ext cx="1816608" cy="365760"/>
          </a:xfrm>
          <a:prstGeom prst="wedgeRoundRectCallout">
            <a:avLst>
              <a:gd name="adj1" fmla="val 23500"/>
              <a:gd name="adj2" fmla="val -144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100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D592D-5024-D24C-E142-3B17A7D02E4A}"/>
              </a:ext>
            </a:extLst>
          </p:cNvPr>
          <p:cNvSpPr txBox="1"/>
          <p:nvPr/>
        </p:nvSpPr>
        <p:spPr>
          <a:xfrm>
            <a:off x="7526868" y="6488668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pic>
        <p:nvPicPr>
          <p:cNvPr id="9" name="Content Placeholder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CEC2657A-E064-E297-82BE-04514CF8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8" y="1011237"/>
            <a:ext cx="6184900" cy="4826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438DEA-8ABF-F2F8-106D-D3031D988553}"/>
              </a:ext>
            </a:extLst>
          </p:cNvPr>
          <p:cNvSpPr/>
          <p:nvPr/>
        </p:nvSpPr>
        <p:spPr>
          <a:xfrm>
            <a:off x="3938954" y="359806"/>
            <a:ext cx="4478216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you notice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>
          <a:extLst>
            <a:ext uri="{FF2B5EF4-FFF2-40B4-BE49-F238E27FC236}">
              <a16:creationId xmlns:a16="http://schemas.microsoft.com/office/drawing/2014/main" id="{CF7E31D6-48B0-78E9-8B0A-E3E8AC1A0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BAAC-F133-D10D-6F9F-A7C3B1569F4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represent color</a:t>
            </a:r>
          </a:p>
          <a:p>
            <a:endParaRPr lang="en-US" dirty="0"/>
          </a:p>
          <a:p>
            <a:r>
              <a:rPr lang="en-US" dirty="0"/>
              <a:t>RGB</a:t>
            </a:r>
          </a:p>
        </p:txBody>
      </p:sp>
      <p:pic>
        <p:nvPicPr>
          <p:cNvPr id="13" name="Graphic 12" descr="Monitor with solid fill">
            <a:extLst>
              <a:ext uri="{FF2B5EF4-FFF2-40B4-BE49-F238E27FC236}">
                <a16:creationId xmlns:a16="http://schemas.microsoft.com/office/drawing/2014/main" id="{E4FA7D63-299F-9BA7-5E5F-CAFE803BC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6979" y="2733934"/>
            <a:ext cx="2112498" cy="2112498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952D751-E275-5632-E300-043BC538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255" y="1123837"/>
            <a:ext cx="2004129" cy="161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8F87B4-B6AF-2165-7E49-1817AC6006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853" r="55354" b="8406"/>
          <a:stretch/>
        </p:blipFill>
        <p:spPr>
          <a:xfrm>
            <a:off x="8268941" y="1737141"/>
            <a:ext cx="3258579" cy="33745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DCF6C7-CC23-3ADE-2592-A600B969B8BA}"/>
              </a:ext>
            </a:extLst>
          </p:cNvPr>
          <p:cNvSpPr/>
          <p:nvPr/>
        </p:nvSpPr>
        <p:spPr>
          <a:xfrm>
            <a:off x="4937760" y="3424427"/>
            <a:ext cx="182880" cy="19097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AA6E14-7A48-2969-1603-BEFC45F09CB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120640" y="2733934"/>
            <a:ext cx="982394" cy="785978"/>
          </a:xfrm>
          <a:prstGeom prst="straightConnector1">
            <a:avLst/>
          </a:prstGeom>
          <a:ln w="762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38655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</TotalTime>
  <Words>1000</Words>
  <Application>Microsoft Macintosh PowerPoint</Application>
  <PresentationFormat>Widescreen</PresentationFormat>
  <Paragraphs>133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Corbel</vt:lpstr>
      <vt:lpstr>Merriweather Sans</vt:lpstr>
      <vt:lpstr>Roboto</vt:lpstr>
      <vt:lpstr>Times New Roman</vt:lpstr>
      <vt:lpstr>Wingdings 2</vt:lpstr>
      <vt:lpstr>Frame</vt:lpstr>
      <vt:lpstr>Visual Analytics– Color</vt:lpstr>
      <vt:lpstr>Notes</vt:lpstr>
      <vt:lpstr>Plan for Today</vt:lpstr>
      <vt:lpstr>Flashback: Mapping to visual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33</cp:revision>
  <dcterms:created xsi:type="dcterms:W3CDTF">2023-08-03T18:49:17Z</dcterms:created>
  <dcterms:modified xsi:type="dcterms:W3CDTF">2024-10-28T14:57:32Z</dcterms:modified>
</cp:coreProperties>
</file>